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  <p:sldMasterId id="2147483699" r:id="rId3"/>
  </p:sldMasterIdLst>
  <p:sldIdLst>
    <p:sldId id="256" r:id="rId4"/>
    <p:sldId id="288" r:id="rId5"/>
    <p:sldId id="287" r:id="rId6"/>
    <p:sldId id="285" r:id="rId7"/>
    <p:sldId id="289" r:id="rId8"/>
    <p:sldId id="295" r:id="rId9"/>
    <p:sldId id="284" r:id="rId10"/>
    <p:sldId id="290" r:id="rId11"/>
    <p:sldId id="294" r:id="rId12"/>
    <p:sldId id="282" r:id="rId13"/>
    <p:sldId id="293" r:id="rId14"/>
    <p:sldId id="291" r:id="rId15"/>
    <p:sldId id="296" r:id="rId16"/>
    <p:sldId id="297" r:id="rId17"/>
    <p:sldId id="298" r:id="rId18"/>
    <p:sldId id="299" r:id="rId19"/>
    <p:sldId id="300" r:id="rId20"/>
    <p:sldId id="30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1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32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748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9179-8269-C85D-B6D1-40A7FA1F8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AAC9F-5E1F-A5E4-C963-50B359FA0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12472-F16A-8E51-9A7B-5D6B6B8F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DA6B7-DA7D-085A-618F-8251E85F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7541A-245B-0BF2-1E62-1D04B1E1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979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59A3-8EF6-8C3B-3E85-6FEBDAB9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BB83-8318-E9E9-E318-1140CBE5A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4387-F4F8-DB06-859F-A1D3336C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CC74F-C196-F5DC-EB83-035DF247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E7FC5-0555-6932-B550-99EC2A95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233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9FDE3-A01F-DEBC-FEB4-1A93AAD70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7BB0C-56F7-B48C-34C5-56763C966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D34FF-0CEE-9089-88C4-D3D324C3E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B2259-628D-A596-8E81-354489DC5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18435-6BC0-AC25-0D10-F86D54F1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617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234C-DCF8-3F4F-61B4-13D2F27D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ECB80-E7A0-4E8A-67CA-72E46C9C8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52BEA-6393-21FD-F539-3E2133E44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EE8C3-9D9E-2562-41F3-C36FE15C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3CA68-A0F3-8E0D-FA5A-CF0521ED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80BB6-84D6-2197-CFA9-71305219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282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7EF3-00EB-39E7-8B94-CC9D40F6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4A192-1CB2-FB48-07AD-C05B45399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ABFA6-617F-499B-F370-2DE65F364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6FB12-DE9A-50A9-F979-F21A33F83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6965B-B67C-DC5A-9599-44E0987D2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102DE-5F4B-6561-8A83-E90DBF74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1A290-F58C-12E2-7AA4-54CE3C6C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F8989-A4F2-2FAE-393E-D76E0DDE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708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6745-E1B3-DEFF-D09D-A1885FE9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8C5D2-E6AE-BC4F-7C54-EEBBB1036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3B4AC-5530-2FF7-7694-4AEE201D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1E281-8825-AB74-0894-C0845FC01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773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FFBBC-5B82-11FC-E87E-0199FC26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2C05-A930-DFB7-A228-2F0F38AF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3593-5B9A-27E6-29BB-C4F3EB0E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56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2A35-541B-9390-4E21-21F6E8FB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7B375-043F-D074-CA7A-C9C992B8A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8DF3D-7B64-7670-E9AD-DCFF76939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A5B87-6A3D-8025-F6C2-F21F31DD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B9DF6-167B-B5C4-B285-5C256AB8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BF805-D1E8-E148-8537-62FAFD51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35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056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7575-A2AC-BB31-3390-E3AF650D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78F762-8B7C-703A-EB49-3937F88B0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E97D2-D9F5-07EE-E311-278C9CC22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DDA34-8089-8D70-D691-A5EFD9398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0186B-BFAE-6A46-0318-F14CE63D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3A834-734B-4E1A-0908-EE6A4863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89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C9C2-831A-FDBA-1F90-5D48B209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1F91B-87FC-8AD2-C175-B4C901E86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7A512-90F8-8270-6821-62CA9125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F2E6C-9EEE-981A-9A14-404FA515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B923-CA6F-F9BA-9333-CB4DB4A0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478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68931D-F411-0633-8514-118B70F32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D8DA74-B6F8-1C91-D549-51BB06AB6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DE18A-890A-16AA-4E55-39C08C07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7FA2-38FB-0BC5-EEE2-0A623D96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47205-F62D-79F4-D792-0B6254AE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932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429200" y="548633"/>
            <a:ext cx="8153200" cy="8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72400" y="1411433"/>
            <a:ext cx="5410000" cy="5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4232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4418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76162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195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9812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29743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6945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114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5720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861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415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05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25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360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84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92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941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39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1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7558F-7639-8139-9B61-86EE190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8CC09-A971-4848-6542-5DDF56B01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944A9-FD5C-F831-5BD0-2F0B6599E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60D127-894B-405F-A529-CCA6627B31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46D56-980A-83CB-4D8B-6C0E12854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5BE14-5015-78D1-0D1F-C649482CF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3F136D-A36A-4C38-9EB5-4A3E9CF55F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46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3011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952A6-6D3E-9C9C-303B-D9532F93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IN"/>
              <a:t>Service Level Objective	</a:t>
            </a:r>
            <a:endParaRPr lang="en-IN" dirty="0"/>
          </a:p>
        </p:txBody>
      </p:sp>
      <p:pic>
        <p:nvPicPr>
          <p:cNvPr id="18" name="Picture 17" descr="Speedometer">
            <a:extLst>
              <a:ext uri="{FF2B5EF4-FFF2-40B4-BE49-F238E27FC236}">
                <a16:creationId xmlns:a16="http://schemas.microsoft.com/office/drawing/2014/main" id="{FA068CB1-AA98-95D2-6506-D2A15545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8068"/>
            <a:ext cx="5850384" cy="364186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422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3BBF6-014B-77C4-4FAC-F58BB9A24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87087-442A-6BA9-1426-19F14807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The Four Golden Signals: Measuring Performance and Reliability in SRE -  JinalDesai.com">
            <a:extLst>
              <a:ext uri="{FF2B5EF4-FFF2-40B4-BE49-F238E27FC236}">
                <a16:creationId xmlns:a16="http://schemas.microsoft.com/office/drawing/2014/main" id="{59517D28-A379-3FB1-428C-492E3A0A7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5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258C45-C88F-8455-D3B3-E9AC25590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d dashboard 01">
            <a:extLst>
              <a:ext uri="{FF2B5EF4-FFF2-40B4-BE49-F238E27FC236}">
                <a16:creationId xmlns:a16="http://schemas.microsoft.com/office/drawing/2014/main" id="{236D2BF9-8031-38A5-A9E9-457822055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965" y="403378"/>
            <a:ext cx="7876781" cy="585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1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oft Azure &amp; 365 Down – Users Affected Globally">
            <a:extLst>
              <a:ext uri="{FF2B5EF4-FFF2-40B4-BE49-F238E27FC236}">
                <a16:creationId xmlns:a16="http://schemas.microsoft.com/office/drawing/2014/main" id="{C185EED7-D8FF-3FC7-18BE-91B52BCE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3468" y="978675"/>
            <a:ext cx="5365717" cy="301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17EE49-B8ED-C611-0C1D-C88B8E01D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188" y="4216855"/>
            <a:ext cx="5280183" cy="2254536"/>
          </a:xfrm>
          <a:prstGeom prst="rect">
            <a:avLst/>
          </a:prstGeom>
        </p:spPr>
      </p:pic>
      <p:pic>
        <p:nvPicPr>
          <p:cNvPr id="1030" name="Picture 6" descr="Microsoft-Windows-Outage-CrowdStrike-Falcon-Sensor-Update-banner-imag">
            <a:extLst>
              <a:ext uri="{FF2B5EF4-FFF2-40B4-BE49-F238E27FC236}">
                <a16:creationId xmlns:a16="http://schemas.microsoft.com/office/drawing/2014/main" id="{15CD90B3-B8AE-7561-F301-9A918C94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8639"/>
            <a:ext cx="5834743" cy="257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4564D-AC69-D39D-BD89-6A99B4B2FFFA}"/>
              </a:ext>
            </a:extLst>
          </p:cNvPr>
          <p:cNvSpPr txBox="1"/>
          <p:nvPr/>
        </p:nvSpPr>
        <p:spPr>
          <a:xfrm>
            <a:off x="6477001" y="4216855"/>
            <a:ext cx="55843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Impact: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8.5 million Microsoft Windows systems to crash globally.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$10 billion in worldwide financial damage.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6647E-7D2A-290F-5F76-3998CD2A7C36}"/>
              </a:ext>
            </a:extLst>
          </p:cNvPr>
          <p:cNvSpPr txBox="1"/>
          <p:nvPr/>
        </p:nvSpPr>
        <p:spPr>
          <a:xfrm>
            <a:off x="2873827" y="193032"/>
            <a:ext cx="7772401" cy="470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Major SLA Breach – Tech Companies</a:t>
            </a:r>
            <a:endParaRPr kumimoji="0" lang="en-IN" sz="3200" b="0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1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178E0-9754-E542-0DF1-DB7E3CC8B53A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Monitoring vs Observability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2AD88A47-C3AD-D2F0-7BCE-5E241840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81987"/>
            <a:ext cx="11548872" cy="308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B7DD7-F33F-509B-C81D-71045CE86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D5249-E3BF-D868-E111-06A67541CB0F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Monitoring vs Observability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B423EA-EBCC-DECD-EDD9-19499C59B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96247"/>
              </p:ext>
            </p:extLst>
          </p:nvPr>
        </p:nvGraphicFramePr>
        <p:xfrm>
          <a:off x="643467" y="1678743"/>
          <a:ext cx="10905067" cy="4387169"/>
        </p:xfrm>
        <a:graphic>
          <a:graphicData uri="http://schemas.openxmlformats.org/drawingml/2006/table">
            <a:tbl>
              <a:tblPr firstRow="1" firstCol="1" bandRow="1"/>
              <a:tblGrid>
                <a:gridCol w="1647783">
                  <a:extLst>
                    <a:ext uri="{9D8B030D-6E8A-4147-A177-3AD203B41FA5}">
                      <a16:colId xmlns:a16="http://schemas.microsoft.com/office/drawing/2014/main" val="3208699890"/>
                    </a:ext>
                  </a:extLst>
                </a:gridCol>
                <a:gridCol w="4683170">
                  <a:extLst>
                    <a:ext uri="{9D8B030D-6E8A-4147-A177-3AD203B41FA5}">
                      <a16:colId xmlns:a16="http://schemas.microsoft.com/office/drawing/2014/main" val="1792950123"/>
                    </a:ext>
                  </a:extLst>
                </a:gridCol>
                <a:gridCol w="4574114">
                  <a:extLst>
                    <a:ext uri="{9D8B030D-6E8A-4147-A177-3AD203B41FA5}">
                      <a16:colId xmlns:a16="http://schemas.microsoft.com/office/drawing/2014/main" val="2620262561"/>
                    </a:ext>
                  </a:extLst>
                </a:gridCol>
              </a:tblGrid>
              <a:tr h="315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Monitoring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Observability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180962"/>
                  </a:ext>
                </a:extLst>
              </a:tr>
              <a:tr h="5817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Focus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 of issues or anomalies.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the internal state and behavior of a system.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65863"/>
                  </a:ext>
                </a:extLst>
              </a:tr>
              <a:tr h="5817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Goal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Ensure the system is performing within set thresholds.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Gain insights and diagnose the root causes of issues.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817937"/>
                  </a:ext>
                </a:extLst>
              </a:tr>
              <a:tr h="5817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Collects specific predefined metrics (e.g., CPU usage, error rate).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Uses metrics, logs, and traces to allow exploration.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168214"/>
                  </a:ext>
                </a:extLst>
              </a:tr>
              <a:tr h="5817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Granularity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Focuses on </a:t>
                      </a: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high-level</a:t>
                      </a: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indicators (e.g., uptime, CPU load).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</a:t>
                      </a: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deep, detailed</a:t>
                      </a: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insights into system behavior.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308622"/>
                  </a:ext>
                </a:extLst>
              </a:tr>
              <a:tr h="5817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Proactive vs. Reactive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Often reactive—alerts you when something is wrong.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Proactive and reactive—helps you investigate and understand what went wrong.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848"/>
                  </a:ext>
                </a:extLst>
              </a:tr>
              <a:tr h="5817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Alert if memory usage is &gt; 90%, or if response time &gt; 2s.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Investigating why a request failed or why response time increased.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25441"/>
                  </a:ext>
                </a:extLst>
              </a:tr>
              <a:tr h="5817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Primary Use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Health checks, performance thresholds, uptime monitoring.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0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Deep exploration, debugging, root cause analysis.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172" marR="1121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206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540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lation between Services and Traces and Spans">
            <a:extLst>
              <a:ext uri="{FF2B5EF4-FFF2-40B4-BE49-F238E27FC236}">
                <a16:creationId xmlns:a16="http://schemas.microsoft.com/office/drawing/2014/main" id="{0F23338C-9DAA-87A9-427C-FDD8357F0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6" r="-5" b="-5"/>
          <a:stretch/>
        </p:blipFill>
        <p:spPr bwMode="auto"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01408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service process&#10;&#10;Description automatically generated">
            <a:extLst>
              <a:ext uri="{FF2B5EF4-FFF2-40B4-BE49-F238E27FC236}">
                <a16:creationId xmlns:a16="http://schemas.microsoft.com/office/drawing/2014/main" id="{EAA3B12C-1196-71E8-B254-8973BEE8B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08216"/>
            <a:ext cx="5294716" cy="3441565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EE6785-E160-E24E-B6BE-47285D7E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19" y="643467"/>
            <a:ext cx="51297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ometheus Architecture">
            <a:extLst>
              <a:ext uri="{FF2B5EF4-FFF2-40B4-BE49-F238E27FC236}">
                <a16:creationId xmlns:a16="http://schemas.microsoft.com/office/drawing/2014/main" id="{F72D29BD-892B-E24F-CAF8-B75003305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2687" y="643467"/>
            <a:ext cx="4286625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63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B1AD4-7B3A-DEE8-7C9A-2C8727EB2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288A5D5-D424-A7C7-01D9-9C51531F8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1395" y="643467"/>
            <a:ext cx="10129210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509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EBDA7-A611-9A1D-7BA0-2DA1F9C95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iability - Free seo and web icons">
            <a:extLst>
              <a:ext uri="{FF2B5EF4-FFF2-40B4-BE49-F238E27FC236}">
                <a16:creationId xmlns:a16="http://schemas.microsoft.com/office/drawing/2014/main" id="{3C39E4DC-799E-ED08-07D3-82E9CA283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0788" y="1488848"/>
            <a:ext cx="3517119" cy="35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 overview of scalability principles - LEARNCSDESIGN">
            <a:extLst>
              <a:ext uri="{FF2B5EF4-FFF2-40B4-BE49-F238E27FC236}">
                <a16:creationId xmlns:a16="http://schemas.microsoft.com/office/drawing/2014/main" id="{66C15876-E7BA-A746-576C-73E9451A4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544" y="1301717"/>
            <a:ext cx="3537345" cy="350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locking Sales Efficiency: Strategies, Tools, and Insights for Success">
            <a:extLst>
              <a:ext uri="{FF2B5EF4-FFF2-40B4-BE49-F238E27FC236}">
                <a16:creationId xmlns:a16="http://schemas.microsoft.com/office/drawing/2014/main" id="{3CB07F6E-9045-737B-30FE-4EE7BEB06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1667368"/>
            <a:ext cx="3517120" cy="35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A08150-E2A1-DE88-1FD1-423A8A61EAE1}"/>
              </a:ext>
            </a:extLst>
          </p:cNvPr>
          <p:cNvSpPr txBox="1"/>
          <p:nvPr/>
        </p:nvSpPr>
        <p:spPr>
          <a:xfrm>
            <a:off x="4841240" y="5005967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00B050"/>
                </a:solidFill>
              </a:rPr>
              <a:t>RELIABILITY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88B2B-9F09-E4EC-C16D-8D897C172BE8}"/>
              </a:ext>
            </a:extLst>
          </p:cNvPr>
          <p:cNvSpPr txBox="1"/>
          <p:nvPr/>
        </p:nvSpPr>
        <p:spPr>
          <a:xfrm>
            <a:off x="3048000" y="367203"/>
            <a:ext cx="6096000" cy="40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rgbClr val="0070C0"/>
                </a:solidFill>
                <a:effectLst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Three </a:t>
            </a:r>
            <a:r>
              <a:rPr lang="en-IN" sz="2000" b="1" kern="100" dirty="0">
                <a:solidFill>
                  <a:srgbClr val="0070C0"/>
                </a:solidFill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Pillars - SRE</a:t>
            </a:r>
            <a:endParaRPr lang="en-IN" sz="2800" kern="100" dirty="0">
              <a:solidFill>
                <a:srgbClr val="0070C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31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4D7E7EF-4E5B-A201-AC7E-DC4FE44A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0724"/>
            <a:ext cx="10905066" cy="4416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08A28-3D78-4F1B-BB08-05560927F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8" y="2201549"/>
            <a:ext cx="4939677" cy="268613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465A38C-2ABB-ED1E-6E85-302938DD5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29" y="2082109"/>
            <a:ext cx="3975936" cy="280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28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6AA88A-E4A0-8A04-1017-BD7FE646A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169DD87-3EBE-44CA-9654-8AE0466B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5AB410-244D-EF95-E768-53DBF001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33" b="3"/>
          <a:stretch/>
        </p:blipFill>
        <p:spPr>
          <a:xfrm>
            <a:off x="192526" y="550518"/>
            <a:ext cx="5799477" cy="278342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DEC268C-EDF5-AA70-B49F-E52AD940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18270"/>
          <a:stretch/>
        </p:blipFill>
        <p:spPr>
          <a:xfrm>
            <a:off x="6191622" y="550517"/>
            <a:ext cx="5796945" cy="278342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C6D82F-5296-8C7A-FA66-7A7FEB405D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67" r="399" b="-2"/>
          <a:stretch/>
        </p:blipFill>
        <p:spPr>
          <a:xfrm>
            <a:off x="196714" y="3514856"/>
            <a:ext cx="5799477" cy="2792626"/>
          </a:xfrm>
          <a:prstGeom prst="rect">
            <a:avLst/>
          </a:prstGeom>
        </p:spPr>
      </p:pic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6B70A51-CBC1-B486-8FE6-500DB25E8B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9941" b="-1"/>
          <a:stretch/>
        </p:blipFill>
        <p:spPr>
          <a:xfrm>
            <a:off x="6195810" y="3514855"/>
            <a:ext cx="5796945" cy="27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2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445AAA-956E-CDE0-586D-F750141E51F2}"/>
              </a:ext>
            </a:extLst>
          </p:cNvPr>
          <p:cNvSpPr txBox="1"/>
          <p:nvPr/>
        </p:nvSpPr>
        <p:spPr>
          <a:xfrm>
            <a:off x="2873828" y="193032"/>
            <a:ext cx="6096000" cy="470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to Set Meaningful Objectives</a:t>
            </a:r>
            <a:endParaRPr kumimoji="0" lang="en-IN" sz="3200" b="0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ACEA0-ADF4-F494-8ACD-65861BD73B15}"/>
              </a:ext>
            </a:extLst>
          </p:cNvPr>
          <p:cNvSpPr txBox="1"/>
          <p:nvPr/>
        </p:nvSpPr>
        <p:spPr>
          <a:xfrm>
            <a:off x="2873828" y="15243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Key User Journeys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1ED22-0E8D-3FA1-2F84-4978DC9B7F71}"/>
              </a:ext>
            </a:extLst>
          </p:cNvPr>
          <p:cNvSpPr txBox="1"/>
          <p:nvPr/>
        </p:nvSpPr>
        <p:spPr>
          <a:xfrm>
            <a:off x="2873828" y="212310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Choose Metrics That Reflect User Experience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75134-19CA-D6DA-E337-6EDEE7A17696}"/>
              </a:ext>
            </a:extLst>
          </p:cNvPr>
          <p:cNvSpPr txBox="1"/>
          <p:nvPr/>
        </p:nvSpPr>
        <p:spPr>
          <a:xfrm>
            <a:off x="2873828" y="283106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Realistic Targets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517898-1FE1-0BC9-27DC-9B3D7CEACB05}"/>
              </a:ext>
            </a:extLst>
          </p:cNvPr>
          <p:cNvSpPr txBox="1"/>
          <p:nvPr/>
        </p:nvSpPr>
        <p:spPr>
          <a:xfrm>
            <a:off x="2873828" y="35721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and Adjust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9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E9DB2-74BC-49B0-E9C9-6913EB76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79" y="1573460"/>
            <a:ext cx="3225966" cy="825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C263A-A244-AF1A-CF25-EAA8BC80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79" y="2994786"/>
            <a:ext cx="3873699" cy="685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484A3-429A-CDE9-4192-B6EA5DD45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979" y="4509970"/>
            <a:ext cx="4845299" cy="673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A6C96-675C-FB7F-FFAB-C0E018B86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91" y="5702579"/>
            <a:ext cx="3238666" cy="6667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CF3F35-A046-6C6F-2234-E865F48DB5D1}"/>
              </a:ext>
            </a:extLst>
          </p:cNvPr>
          <p:cNvSpPr txBox="1"/>
          <p:nvPr/>
        </p:nvSpPr>
        <p:spPr>
          <a:xfrm>
            <a:off x="2873829" y="3556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Arial" panose="020B0604020202020204" pitchFamily="34" charset="0"/>
              </a:rPr>
              <a:t>Service Level Objectives (SLOs)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4F710-40BF-1954-3BAB-B7CDC74E9174}"/>
              </a:ext>
            </a:extLst>
          </p:cNvPr>
          <p:cNvSpPr txBox="1"/>
          <p:nvPr/>
        </p:nvSpPr>
        <p:spPr>
          <a:xfrm>
            <a:off x="1710955" y="848528"/>
            <a:ext cx="102197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1. Availability SLO 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Availability refers to the percentage of time a service is operational and meeting performance expectations.</a:t>
            </a:r>
            <a:endParaRPr kumimoji="0" lang="en-I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015497-2D6E-37CA-A962-B65812B49FAE}"/>
              </a:ext>
            </a:extLst>
          </p:cNvPr>
          <p:cNvSpPr txBox="1"/>
          <p:nvPr/>
        </p:nvSpPr>
        <p:spPr>
          <a:xfrm>
            <a:off x="1634754" y="2538926"/>
            <a:ext cx="1037218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2. Success Rate SLO :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This measures the proportion of successful requests compared to the total requests.</a:t>
            </a:r>
            <a:endParaRPr kumimoji="0" lang="en-I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D7BA0-C4DE-EFD8-B7A9-43BEF21E1D1C}"/>
              </a:ext>
            </a:extLst>
          </p:cNvPr>
          <p:cNvSpPr txBox="1"/>
          <p:nvPr/>
        </p:nvSpPr>
        <p:spPr>
          <a:xfrm>
            <a:off x="1721840" y="3840780"/>
            <a:ext cx="10372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3. Latency Compliance SLO 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Latency compliance measures the percentage of requests completed within a given latency threshold.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5D13CD-AA38-75EA-BC5B-CF4364F4E304}"/>
              </a:ext>
            </a:extLst>
          </p:cNvPr>
          <p:cNvSpPr txBox="1"/>
          <p:nvPr/>
        </p:nvSpPr>
        <p:spPr>
          <a:xfrm>
            <a:off x="1842323" y="5222772"/>
            <a:ext cx="978361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4. Error Rate SLO 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This tracks the proportion of failed requests compared to total requests.</a:t>
            </a:r>
            <a:endParaRPr kumimoji="0" lang="en-I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39D7E8B-60BC-8D05-CE87-3117A2C24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810534"/>
            <a:ext cx="5035809" cy="5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96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ata sheet&#10;&#10;Description automatically generated">
            <a:extLst>
              <a:ext uri="{FF2B5EF4-FFF2-40B4-BE49-F238E27FC236}">
                <a16:creationId xmlns:a16="http://schemas.microsoft.com/office/drawing/2014/main" id="{B2778EB3-5B3B-6099-6CDE-D9AEB669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6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DD5A26-F9AC-984D-55B5-FA9AD326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12" y="1599687"/>
            <a:ext cx="2552831" cy="2330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477E11-B611-0D77-96A5-FA2C95C841A9}"/>
              </a:ext>
            </a:extLst>
          </p:cNvPr>
          <p:cNvSpPr txBox="1"/>
          <p:nvPr/>
        </p:nvSpPr>
        <p:spPr>
          <a:xfrm>
            <a:off x="478042" y="4290279"/>
            <a:ext cx="3571444" cy="97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I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SLO</a:t>
            </a:r>
            <a:r>
              <a:rPr kumimoji="0" lang="en-I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kumimoji="0" lang="en-I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99.9% uptime for the 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I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checkout process</a:t>
            </a:r>
            <a:r>
              <a:rPr kumimoji="0" lang="en-I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over a 30-day period.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18E88D-F26E-3E60-1515-FF69E417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523" y="1599687"/>
            <a:ext cx="3340979" cy="2156638"/>
          </a:xfrm>
          <a:prstGeom prst="rect">
            <a:avLst/>
          </a:prstGeom>
        </p:spPr>
      </p:pic>
      <p:pic>
        <p:nvPicPr>
          <p:cNvPr id="3078" name="Picture 6" descr="How to Build a Mobile Banking App | Exoft">
            <a:extLst>
              <a:ext uri="{FF2B5EF4-FFF2-40B4-BE49-F238E27FC236}">
                <a16:creationId xmlns:a16="http://schemas.microsoft.com/office/drawing/2014/main" id="{DF53AE42-83FF-20F8-F773-046097B0A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113" y="1545055"/>
            <a:ext cx="1552575" cy="243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D7D675-6423-AAB4-BD20-61F71BB76914}"/>
              </a:ext>
            </a:extLst>
          </p:cNvPr>
          <p:cNvSpPr txBox="1"/>
          <p:nvPr/>
        </p:nvSpPr>
        <p:spPr>
          <a:xfrm>
            <a:off x="3823497" y="4356525"/>
            <a:ext cx="4325030" cy="70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914400" algn="l"/>
              </a:tabLst>
              <a:defRPr/>
            </a:pPr>
            <a:r>
              <a:rPr kumimoji="0" lang="en-I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SLO  :99.95% </a:t>
            </a:r>
            <a:r>
              <a:rPr kumimoji="0" lang="en-I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uptime for streaming </a:t>
            </a:r>
          </a:p>
          <a:p>
            <a:pPr marL="457200" marR="0" lvl="1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914400" algn="l"/>
              </a:tabLst>
              <a:defRPr/>
            </a:pPr>
            <a:r>
              <a:rPr kumimoji="0" lang="en-I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during the first week of the premiere.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 panose="020B05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EA0F5-598A-D9C5-4D58-F5FCB72B9F4D}"/>
              </a:ext>
            </a:extLst>
          </p:cNvPr>
          <p:cNvSpPr txBox="1"/>
          <p:nvPr/>
        </p:nvSpPr>
        <p:spPr>
          <a:xfrm>
            <a:off x="8556171" y="4449360"/>
            <a:ext cx="3418114" cy="97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I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SLO :99.99% </a:t>
            </a:r>
            <a:r>
              <a:rPr kumimoji="0" lang="en-I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success rate for 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I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transaction</a:t>
            </a:r>
            <a:r>
              <a:rPr kumimoji="0" lang="en-I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completion within 5 seconds.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4B8F88-5B3F-B48D-0948-FF09ADD46E7B}"/>
              </a:ext>
            </a:extLst>
          </p:cNvPr>
          <p:cNvSpPr txBox="1"/>
          <p:nvPr/>
        </p:nvSpPr>
        <p:spPr>
          <a:xfrm>
            <a:off x="4679726" y="141905"/>
            <a:ext cx="4325030" cy="470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ova" panose="020B05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SLO in Action</a:t>
            </a:r>
            <a:endParaRPr kumimoji="0" lang="en-IN" sz="3200" b="0" i="0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C60938-9C8D-4F8C-DC5E-EE5F61801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3968" y="643466"/>
            <a:ext cx="9564063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755164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aturity Model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15554"/>
      </a:accent1>
      <a:accent2>
        <a:srgbClr val="CE796B"/>
      </a:accent2>
      <a:accent3>
        <a:srgbClr val="F5DFBB"/>
      </a:accent3>
      <a:accent4>
        <a:srgbClr val="82BAA8"/>
      </a:accent4>
      <a:accent5>
        <a:srgbClr val="0E9594"/>
      </a:accent5>
      <a:accent6>
        <a:srgbClr val="12747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358</Words>
  <Application>Microsoft Office PowerPoint</Application>
  <PresentationFormat>Widescreen</PresentationFormat>
  <Paragraphs>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Aptos</vt:lpstr>
      <vt:lpstr>Aptos Display</vt:lpstr>
      <vt:lpstr>Arial</vt:lpstr>
      <vt:lpstr>Arial Nova</vt:lpstr>
      <vt:lpstr>Calibri</vt:lpstr>
      <vt:lpstr>Century Gothic</vt:lpstr>
      <vt:lpstr>Fira Sans</vt:lpstr>
      <vt:lpstr>Fira Sans Extra Condensed</vt:lpstr>
      <vt:lpstr>Roboto</vt:lpstr>
      <vt:lpstr>ShapesVTI</vt:lpstr>
      <vt:lpstr>Office Theme</vt:lpstr>
      <vt:lpstr>Maturity Model Infographics by Slidesgo</vt:lpstr>
      <vt:lpstr>Service Level Objective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ActSoftware</dc:creator>
  <cp:lastModifiedBy>ActSoftware</cp:lastModifiedBy>
  <cp:revision>15</cp:revision>
  <dcterms:created xsi:type="dcterms:W3CDTF">2024-12-09T08:59:50Z</dcterms:created>
  <dcterms:modified xsi:type="dcterms:W3CDTF">2024-12-11T04:37:44Z</dcterms:modified>
</cp:coreProperties>
</file>